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02" r:id="rId3"/>
    <p:sldId id="270" r:id="rId4"/>
    <p:sldId id="298" r:id="rId5"/>
    <p:sldId id="275" r:id="rId6"/>
    <p:sldId id="271" r:id="rId7"/>
    <p:sldId id="279" r:id="rId8"/>
    <p:sldId id="272" r:id="rId9"/>
    <p:sldId id="273" r:id="rId10"/>
    <p:sldId id="274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9" r:id="rId20"/>
    <p:sldId id="293" r:id="rId21"/>
    <p:sldId id="281" r:id="rId22"/>
    <p:sldId id="301" r:id="rId23"/>
    <p:sldId id="297" r:id="rId24"/>
    <p:sldId id="282" r:id="rId25"/>
    <p:sldId id="29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0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0D98-A982-3644-82F0-9B8CA9F2FB41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9E5B-73B7-4E45-B7D2-778E3A7C98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00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>
                <a:sym typeface="Wingdings" panose="05000000000000000000" pitchFamily="2" charset="2"/>
              </a:rPr>
              <a:t>Name, Fächer, Beratungslehrerin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Schulart des Gymnasiums vorstellen</a:t>
            </a:r>
          </a:p>
          <a:p>
            <a:endParaRPr lang="de-DE" b="1" baseline="0" dirty="0">
              <a:sym typeface="Wingdings" panose="05000000000000000000" pitchFamily="2" charset="2"/>
            </a:endParaRPr>
          </a:p>
          <a:p>
            <a:r>
              <a:rPr lang="de-DE" b="1" baseline="0" dirty="0">
                <a:sym typeface="Wingdings" panose="05000000000000000000" pitchFamily="2" charset="2"/>
              </a:rPr>
              <a:t>Was erwartet Sie am Gymnasium und was bietet das Gymnasium?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 nächste Folie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58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4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26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02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66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0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8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>
                <a:sym typeface="Wingdings" panose="05000000000000000000" pitchFamily="2" charset="2"/>
              </a:rPr>
              <a:t>Name, Fächer, Beratungslehrerin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Schulart des Gymnasiums vorstellen</a:t>
            </a:r>
          </a:p>
          <a:p>
            <a:endParaRPr lang="de-DE" b="1" baseline="0" dirty="0">
              <a:sym typeface="Wingdings" panose="05000000000000000000" pitchFamily="2" charset="2"/>
            </a:endParaRPr>
          </a:p>
          <a:p>
            <a:r>
              <a:rPr lang="de-DE" b="1" baseline="0" dirty="0">
                <a:sym typeface="Wingdings" panose="05000000000000000000" pitchFamily="2" charset="2"/>
              </a:rPr>
              <a:t>Was erwartet Sie am Gymnasium und was bietet das Gymnasium?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 nächste Folie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56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Vertiefte Allgemeinbildung: </a:t>
            </a:r>
          </a:p>
          <a:p>
            <a:r>
              <a:rPr lang="de-DE" b="1" baseline="0" dirty="0"/>
              <a:t>- </a:t>
            </a:r>
            <a:r>
              <a:rPr lang="de-DE" baseline="0" dirty="0"/>
              <a:t>möglichst viel von der Welt zu begreifen.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- erwerben eine </a:t>
            </a:r>
            <a:r>
              <a:rPr lang="de-DE" b="1" baseline="0" dirty="0">
                <a:sym typeface="Wingdings" panose="05000000000000000000" pitchFamily="2" charset="2"/>
              </a:rPr>
              <a:t>breite Wissensbasis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schulen die Fähigkeit</a:t>
            </a:r>
            <a:r>
              <a:rPr lang="de-DE" baseline="0" dirty="0">
                <a:sym typeface="Wingdings" panose="05000000000000000000" pitchFamily="2" charset="2"/>
              </a:rPr>
              <a:t>, ihr Wissen auch </a:t>
            </a:r>
            <a:r>
              <a:rPr lang="de-DE" b="1" baseline="0" dirty="0">
                <a:sym typeface="Wingdings" panose="05000000000000000000" pitchFamily="2" charset="2"/>
              </a:rPr>
              <a:t>anzuwenden</a:t>
            </a:r>
            <a:r>
              <a:rPr lang="de-DE" baseline="0" dirty="0">
                <a:sym typeface="Wingdings" panose="05000000000000000000" pitchFamily="2" charset="2"/>
              </a:rPr>
              <a:t>.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mindestens zwei Fremdsprachen </a:t>
            </a:r>
            <a:r>
              <a:rPr lang="de-DE" baseline="0" dirty="0">
                <a:sym typeface="Wingdings" panose="05000000000000000000" pitchFamily="2" charset="2"/>
              </a:rPr>
              <a:t> Latein kulturelles Wissen, Geschichte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Hochschulstudium: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Vorbereitung auf ein ... </a:t>
            </a:r>
            <a:r>
              <a:rPr lang="de-DE" b="0" baseline="0" dirty="0">
                <a:sym typeface="Wingdings" panose="05000000000000000000" pitchFamily="2" charset="2"/>
              </a:rPr>
              <a:t>z.B. wie arbeitet man wissenschaftlich?  W-Seminar,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Freie Entfaltung</a:t>
            </a:r>
            <a:r>
              <a:rPr lang="de-DE" baseline="0" dirty="0">
                <a:sym typeface="Wingdings" panose="05000000000000000000" pitchFamily="2" charset="2"/>
              </a:rPr>
              <a:t>: sehr breites Fächerangebot, Wahlunterricht: von Schülerzeitung bis hin zu 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Orchester, Schulband</a:t>
            </a:r>
          </a:p>
          <a:p>
            <a:r>
              <a:rPr lang="de-DE" dirty="0">
                <a:sym typeface="Wingdings" panose="05000000000000000000" pitchFamily="2" charset="2"/>
              </a:rPr>
              <a:t>je nach Neigung</a:t>
            </a:r>
            <a:r>
              <a:rPr lang="de-DE" baseline="0" dirty="0">
                <a:sym typeface="Wingdings" panose="05000000000000000000" pitchFamily="2" charset="2"/>
              </a:rPr>
              <a:t> kann eine </a:t>
            </a:r>
            <a:r>
              <a:rPr lang="de-DE" b="1" dirty="0">
                <a:sym typeface="Wingdings" panose="05000000000000000000" pitchFamily="2" charset="2"/>
              </a:rPr>
              <a:t>Ausbildungsrichtung</a:t>
            </a:r>
            <a:r>
              <a:rPr lang="de-DE" b="1" baseline="0" dirty="0">
                <a:sym typeface="Wingdings" panose="05000000000000000000" pitchFamily="2" charset="2"/>
              </a:rPr>
              <a:t> </a:t>
            </a:r>
            <a:r>
              <a:rPr lang="de-DE" b="0" baseline="0" dirty="0">
                <a:sym typeface="Wingdings" panose="05000000000000000000" pitchFamily="2" charset="2"/>
              </a:rPr>
              <a:t>gewählt werden </a:t>
            </a:r>
            <a:r>
              <a:rPr lang="de-DE" b="1" baseline="0" dirty="0">
                <a:sym typeface="Wingdings" panose="05000000000000000000" pitchFamily="2" charset="2"/>
              </a:rPr>
              <a:t> nächste Folie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1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Vertiefte Allgemeinbildung: </a:t>
            </a:r>
          </a:p>
          <a:p>
            <a:r>
              <a:rPr lang="de-DE" b="1" baseline="0" dirty="0"/>
              <a:t>- </a:t>
            </a:r>
            <a:r>
              <a:rPr lang="de-DE" baseline="0" dirty="0"/>
              <a:t>möglichst viel von der Welt zu begreifen.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- erwerben eine </a:t>
            </a:r>
            <a:r>
              <a:rPr lang="de-DE" b="1" baseline="0" dirty="0">
                <a:sym typeface="Wingdings" panose="05000000000000000000" pitchFamily="2" charset="2"/>
              </a:rPr>
              <a:t>breite Wissensbasis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schulen die Fähigkeit</a:t>
            </a:r>
            <a:r>
              <a:rPr lang="de-DE" baseline="0" dirty="0">
                <a:sym typeface="Wingdings" panose="05000000000000000000" pitchFamily="2" charset="2"/>
              </a:rPr>
              <a:t>, ihr Wissen auch </a:t>
            </a:r>
            <a:r>
              <a:rPr lang="de-DE" b="1" baseline="0" dirty="0">
                <a:sym typeface="Wingdings" panose="05000000000000000000" pitchFamily="2" charset="2"/>
              </a:rPr>
              <a:t>anzuwenden</a:t>
            </a:r>
            <a:r>
              <a:rPr lang="de-DE" baseline="0" dirty="0">
                <a:sym typeface="Wingdings" panose="05000000000000000000" pitchFamily="2" charset="2"/>
              </a:rPr>
              <a:t>.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mindestens zwei Fremdsprachen </a:t>
            </a:r>
            <a:r>
              <a:rPr lang="de-DE" baseline="0" dirty="0">
                <a:sym typeface="Wingdings" panose="05000000000000000000" pitchFamily="2" charset="2"/>
              </a:rPr>
              <a:t> Latein kulturelles Wissen, Geschichte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Hochschulstudium: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- Vorbereitung auf ein ... </a:t>
            </a:r>
            <a:r>
              <a:rPr lang="de-DE" b="0" baseline="0" dirty="0">
                <a:sym typeface="Wingdings" panose="05000000000000000000" pitchFamily="2" charset="2"/>
              </a:rPr>
              <a:t>z.B. wie arbeitet man wissenschaftlich?  W-Seminar, </a:t>
            </a:r>
          </a:p>
          <a:p>
            <a:r>
              <a:rPr lang="de-DE" b="1" baseline="0" dirty="0">
                <a:sym typeface="Wingdings" panose="05000000000000000000" pitchFamily="2" charset="2"/>
              </a:rPr>
              <a:t>Freie Entfaltung</a:t>
            </a:r>
            <a:r>
              <a:rPr lang="de-DE" baseline="0" dirty="0">
                <a:sym typeface="Wingdings" panose="05000000000000000000" pitchFamily="2" charset="2"/>
              </a:rPr>
              <a:t>: sehr breites Fächerangebot, Wahlunterricht: von Schülerzeitung bis hin zu 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Orchester, Schulband</a:t>
            </a:r>
          </a:p>
          <a:p>
            <a:r>
              <a:rPr lang="de-DE" dirty="0">
                <a:sym typeface="Wingdings" panose="05000000000000000000" pitchFamily="2" charset="2"/>
              </a:rPr>
              <a:t>je nach Neigung</a:t>
            </a:r>
            <a:r>
              <a:rPr lang="de-DE" baseline="0" dirty="0">
                <a:sym typeface="Wingdings" panose="05000000000000000000" pitchFamily="2" charset="2"/>
              </a:rPr>
              <a:t> kann eine </a:t>
            </a:r>
            <a:r>
              <a:rPr lang="de-DE" b="1" dirty="0">
                <a:sym typeface="Wingdings" panose="05000000000000000000" pitchFamily="2" charset="2"/>
              </a:rPr>
              <a:t>Ausbildungsrichtung</a:t>
            </a:r>
            <a:r>
              <a:rPr lang="de-DE" b="1" baseline="0" dirty="0">
                <a:sym typeface="Wingdings" panose="05000000000000000000" pitchFamily="2" charset="2"/>
              </a:rPr>
              <a:t> </a:t>
            </a:r>
            <a:r>
              <a:rPr lang="de-DE" b="0" baseline="0" dirty="0">
                <a:sym typeface="Wingdings" panose="05000000000000000000" pitchFamily="2" charset="2"/>
              </a:rPr>
              <a:t>gewählt werden </a:t>
            </a:r>
            <a:r>
              <a:rPr lang="de-DE" b="1" baseline="0" dirty="0">
                <a:sym typeface="Wingdings" panose="05000000000000000000" pitchFamily="2" charset="2"/>
              </a:rPr>
              <a:t> nächste Folie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73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Rückkehr zu einer neuen 'alten' Schulart</a:t>
            </a:r>
          </a:p>
          <a:p>
            <a:r>
              <a:rPr lang="de-DE" b="1" dirty="0"/>
              <a:t>Dauer des G. beträgt 9 Schuljahre </a:t>
            </a:r>
          </a:p>
          <a:p>
            <a:r>
              <a:rPr lang="de-DE" b="1" dirty="0"/>
              <a:t>allerdings: Überholspur für besonders begabte Schüler  </a:t>
            </a:r>
          </a:p>
          <a:p>
            <a:r>
              <a:rPr lang="de-DE" b="1" dirty="0"/>
              <a:t>für alle: mehr Zeit zum Lernen, Üben, Wiederholen </a:t>
            </a:r>
          </a:p>
          <a:p>
            <a:r>
              <a:rPr lang="de-DE" b="1" dirty="0"/>
              <a:t>für viele eine gute Nachricht: weniger Nachmittagsunterricht </a:t>
            </a:r>
          </a:p>
          <a:p>
            <a:endParaRPr lang="de-DE" b="1" dirty="0"/>
          </a:p>
          <a:p>
            <a:r>
              <a:rPr lang="de-DE" b="1" dirty="0"/>
              <a:t>Lehrpläne befinden sich im Aufbau 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14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Das G. bietet unterschiedliche Ausbildungsrichtungen, auch Zweige oder Profile genannt; </a:t>
            </a:r>
          </a:p>
          <a:p>
            <a:r>
              <a:rPr lang="de-DE" b="1" dirty="0"/>
              <a:t>grundsätzlich aber sind 80% aller Fächer für alle Gymnasiasten bindend, die Profilbildung macht nur ca. 20 % aus</a:t>
            </a:r>
          </a:p>
          <a:p>
            <a:endParaRPr lang="de-DE" b="1" dirty="0"/>
          </a:p>
          <a:p>
            <a:r>
              <a:rPr lang="de-DE" b="1" dirty="0"/>
              <a:t>Was bedeutet es, eine Ausbildungsrichtung zu wählen?   </a:t>
            </a:r>
          </a:p>
          <a:p>
            <a:r>
              <a:rPr lang="de-DE" b="1" dirty="0"/>
              <a:t>Man hat die Wahl zwischen ... </a:t>
            </a:r>
          </a:p>
          <a:p>
            <a:r>
              <a:rPr lang="de-DE" b="1" dirty="0"/>
              <a:t>Beispiele für Gymnasien nennen! </a:t>
            </a:r>
          </a:p>
          <a:p>
            <a:endParaRPr lang="de-DE" b="1" dirty="0"/>
          </a:p>
          <a:p>
            <a:r>
              <a:rPr lang="de-DE" b="1" dirty="0"/>
              <a:t>aus der Übersicht wird ersichtlich: die Profilbildung beginnt erst in der achten Jahrgangsstufe!</a:t>
            </a:r>
          </a:p>
          <a:p>
            <a:endParaRPr lang="de-DE" b="1" dirty="0"/>
          </a:p>
          <a:p>
            <a:r>
              <a:rPr lang="de-DE" b="1" dirty="0"/>
              <a:t>Ausnahme: musischer Zweig!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35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5. Klasse: Gelenkklasse - 1. FS Englisch (andere Möglichkeiten: L, F)</a:t>
            </a:r>
          </a:p>
          <a:p>
            <a:r>
              <a:rPr lang="de-DE" dirty="0"/>
              <a:t>6. Klasse: 2. FS </a:t>
            </a:r>
          </a:p>
          <a:p>
            <a:r>
              <a:rPr lang="de-DE" dirty="0"/>
              <a:t>7. Klasse: Entscheidung für den Ausbildungszweig fällt </a:t>
            </a:r>
          </a:p>
          <a:p>
            <a:r>
              <a:rPr lang="de-DE" dirty="0"/>
              <a:t>8. Klasse: 3.FS I oder aber Chemie und dann in 9 Informatik NTG: 6 Stunden Informatik und 8 Stunden Chemie bis einschl. JGST 11  </a:t>
            </a:r>
          </a:p>
          <a:p>
            <a:endParaRPr lang="de-DE" dirty="0"/>
          </a:p>
          <a:p>
            <a:r>
              <a:rPr lang="de-DE" dirty="0"/>
              <a:t>Für sprachlich Begabte: spätbeginnend FS Spanisch bis zur Oberstufe!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F9E5B-73B7-4E45-B7D2-778E3A7C98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09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21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0AD-A281-46EE-A06D-388D7FC8279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47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C1FF3-1EC5-6F44-977B-2CDDBBDA9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563A48-9024-5B40-B052-836A7A079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47FC46-9227-B14D-A1E2-9A693713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52EB4C-53AC-8A47-B43B-093F9602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9C0F4-EF90-9A4C-8098-EF651C82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3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E001A-36DB-2B4D-96F7-662FEBC1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9BF728-10A8-B047-8929-D1DE4F1A9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22A1A3-4940-7446-AC82-DAFEFF3C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3D439A-5C19-B249-AF10-94002C06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026905-C634-6640-8752-7D1CFA29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75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BC7B89-97EB-0F44-8CA7-CB181C586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A92E1B-537F-AE4E-B20B-7E95CAEDE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DE51B-578B-B84C-95E5-1E60A073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468DE-C50A-A840-84D6-FB81118F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C3507D-908D-6242-BC28-BAF14F9F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9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7B23B-A3D1-FD45-A5A8-10926032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15043-F77F-4342-8FCB-D3B58237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DCDC58-FFB4-2041-8E54-A440EE7D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77AA09-CA66-CF4C-9DD8-C724BD4C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6759C7-703C-9945-AF59-A4CDECFE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8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1D3ED-2B04-CE49-A113-F21ABDF8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ECD57-D58D-A345-967F-4EEE827C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D260EF-A89E-C04B-9ABC-00C72417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F2918-EFF2-1C4F-8F3C-999ACB47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42AE2E-65EC-8F4D-9531-4F269248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0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A74-FA53-AD42-B921-98826DA4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74652-8863-364F-9ABE-8366BAEBF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DDBB24-E208-1947-9CFC-B112B5F99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E953B3-9CEA-924C-932E-05125790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72097C-775D-9E4E-8383-A0D63036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071FFA-A46C-EF4E-B653-D64AF1DB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8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81572-9E02-594B-957F-85710910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7BD48-A745-ED45-A907-BA9365F5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1DA9CD-6091-304A-B1A0-8ADCB31BC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B11421-971E-FA42-B1BF-641D61257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4CA697-0A3D-3A4E-83DD-2DB07AD8D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345ED0-3FB5-5342-9802-4D871FAB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301FC75-4121-B742-A994-C1978EDB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A53B89-EA8D-AA42-86C7-132AF400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F84DD-B999-D345-A48C-18950E23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20542C-8B6F-B043-8F99-6913B46D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4ADC1-6F25-D14B-8D2E-545403BC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E96EC0-3D15-5D4D-A4C5-D340FE65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299091-7901-1A44-A3AF-828E27BD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3B8233-9719-F54C-A5C6-6B12FACC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D1AE6-2DB5-A448-8204-2C868AC7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31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F2078-ED0D-5D47-92D3-4C00D17A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B8AFB-8B14-F146-A9D7-784AE9FA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1C27FD-F66B-5640-86AA-1A77A3248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40AC16-A71F-124B-90EC-F07B2F0A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08ABB4-747C-F241-8E29-14235532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7F34A9-F233-A544-97D8-719C9000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5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486E1-330B-BE4B-9616-0675CC54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30F7F3-0876-4946-B5D4-AC9D5D71D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465606-CB9A-3C46-AB43-8E2516C7D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83BA-0741-494F-ADA2-817E55F7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F4E7C4-5A6E-B247-9137-A934D099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6EE33D-F74C-DA47-AFCC-B7C8175F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B2A51B-66F2-6649-B9F9-B2D56A2F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6B755C-18F6-A245-91A3-54C809D37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88DA3-74D2-3849-ADCB-A4103BF2D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692E-2D27-D844-8042-F4FC56ED4954}" type="datetimeFigureOut">
              <a:rPr lang="de-DE" smtClean="0"/>
              <a:t>21.11.22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E82B42-D52C-9549-BA28-A5561ACA1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610411-D00E-E04A-B99A-6458D197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914B-8D54-2848-8E08-15F1C9379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95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ar/folders/9c/0gtj7l6930g9bnqnynj7yn2h0000gp/T/com.microsoft.Word/WebArchiveCopyPasteTempFiles/page12image5491734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9398" y="1881570"/>
            <a:ext cx="11213204" cy="1899598"/>
          </a:xfrm>
        </p:spPr>
        <p:txBody>
          <a:bodyPr lIns="720000" tIns="720000" rIns="360000" bIns="360000" anchor="t">
            <a:noAutofit/>
          </a:bodyPr>
          <a:lstStyle/>
          <a:p>
            <a:pPr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bayerische Gymnasium </a:t>
            </a: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82934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6405CE5-968A-DF43-BC74-82AFFC34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18" y="451852"/>
            <a:ext cx="1391283" cy="7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9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320" y="451852"/>
            <a:ext cx="11213204" cy="1470852"/>
          </a:xfrm>
        </p:spPr>
        <p:txBody>
          <a:bodyPr lIns="720000" tIns="720000" rIns="360000" bIns="360000" anchor="t">
            <a:noAutofit/>
          </a:bodyPr>
          <a:lstStyle/>
          <a:p>
            <a:pPr algn="l"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Stundentafel 5. Klasse </a:t>
            </a: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81418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675941" y="1922704"/>
            <a:ext cx="5257931" cy="3234201"/>
          </a:xfrm>
          <a:prstGeom prst="rect">
            <a:avLst/>
          </a:prstGeom>
        </p:spPr>
        <p:txBody>
          <a:bodyPr vert="horz" lIns="720000" tIns="180000" rIns="36000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Deutsch 		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Mathematik 		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Englisch 		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Intensivierung    3</a:t>
            </a:r>
            <a:br>
              <a:rPr lang="de-DE" altLang="de-DE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de-DE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endParaRPr lang="de-DE" sz="3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BE54D8-4749-AE49-9378-306D25AF77DE}"/>
              </a:ext>
            </a:extLst>
          </p:cNvPr>
          <p:cNvSpPr txBox="1"/>
          <p:nvPr/>
        </p:nvSpPr>
        <p:spPr>
          <a:xfrm>
            <a:off x="6499217" y="2131636"/>
            <a:ext cx="4360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Religion 			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Kunst 			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Musik 			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Geographie 		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Natur / Technik 	</a:t>
            </a:r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Sport 		  2 + 2</a:t>
            </a:r>
          </a:p>
          <a:p>
            <a:endParaRPr lang="de-DE" sz="3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8A51E5-736E-2844-ACA2-4861A704FD4B}"/>
              </a:ext>
            </a:extLst>
          </p:cNvPr>
          <p:cNvSpPr txBox="1"/>
          <p:nvPr/>
        </p:nvSpPr>
        <p:spPr>
          <a:xfrm>
            <a:off x="6174594" y="39277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507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643475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579579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50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5974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7080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1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37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79525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3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0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7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2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/>
        </p:nvGraphicFramePr>
        <p:xfrm>
          <a:off x="976184" y="753762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r>
                        <a:rPr lang="de-DE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62403"/>
              </p:ext>
            </p:extLst>
          </p:nvPr>
        </p:nvGraphicFramePr>
        <p:xfrm>
          <a:off x="1087696" y="559147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r>
                        <a:rPr lang="de-DE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40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1D0E39C-0A69-204F-87AB-5958F33B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78711"/>
              </p:ext>
            </p:extLst>
          </p:nvPr>
        </p:nvGraphicFramePr>
        <p:xfrm>
          <a:off x="1076545" y="396923"/>
          <a:ext cx="9576486" cy="57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81">
                  <a:extLst>
                    <a:ext uri="{9D8B030D-6E8A-4147-A177-3AD203B41FA5}">
                      <a16:colId xmlns:a16="http://schemas.microsoft.com/office/drawing/2014/main" val="971500620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10351903"/>
                    </a:ext>
                  </a:extLst>
                </a:gridCol>
                <a:gridCol w="1626973">
                  <a:extLst>
                    <a:ext uri="{9D8B030D-6E8A-4147-A177-3AD203B41FA5}">
                      <a16:colId xmlns:a16="http://schemas.microsoft.com/office/drawing/2014/main" val="30639607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931496450"/>
                    </a:ext>
                  </a:extLst>
                </a:gridCol>
                <a:gridCol w="1579605">
                  <a:extLst>
                    <a:ext uri="{9D8B030D-6E8A-4147-A177-3AD203B41FA5}">
                      <a16:colId xmlns:a16="http://schemas.microsoft.com/office/drawing/2014/main" val="1056587067"/>
                    </a:ext>
                  </a:extLst>
                </a:gridCol>
                <a:gridCol w="1596081">
                  <a:extLst>
                    <a:ext uri="{9D8B030D-6E8A-4147-A177-3AD203B41FA5}">
                      <a16:colId xmlns:a16="http://schemas.microsoft.com/office/drawing/2014/main" val="3858457083"/>
                    </a:ext>
                  </a:extLst>
                </a:gridCol>
              </a:tblGrid>
              <a:tr h="778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5947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 / </a:t>
                      </a:r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 / M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725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r>
                        <a:rPr lang="de-DE" dirty="0"/>
                        <a:t> / 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 / 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34873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831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4100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 / Ethik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600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47272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r>
                        <a:rPr lang="de-DE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9289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NuT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244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Mittagspause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4261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3346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5724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941E6F0-6C16-9447-A1AB-7DC6F754702A}"/>
              </a:ext>
            </a:extLst>
          </p:cNvPr>
          <p:cNvSpPr txBox="1"/>
          <p:nvPr/>
        </p:nvSpPr>
        <p:spPr>
          <a:xfrm>
            <a:off x="686287" y="6252546"/>
            <a:ext cx="103570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/>
              <a:t>Nur 1 Mal 2 Wochenstunden Pflichtunterricht am Nachmittag in der Unterstufe!</a:t>
            </a:r>
          </a:p>
        </p:txBody>
      </p:sp>
    </p:spTree>
    <p:extLst>
      <p:ext uri="{BB962C8B-B14F-4D97-AF65-F5344CB8AC3E}">
        <p14:creationId xmlns:p14="http://schemas.microsoft.com/office/powerpoint/2010/main" val="34268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9398" y="1881570"/>
            <a:ext cx="11213204" cy="1899598"/>
          </a:xfrm>
        </p:spPr>
        <p:txBody>
          <a:bodyPr lIns="720000" tIns="720000" rIns="360000" bIns="360000" anchor="t">
            <a:noAutofit/>
          </a:bodyPr>
          <a:lstStyle/>
          <a:p>
            <a:pPr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6405CE5-968A-DF43-BC74-82AFFC34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18" y="451852"/>
            <a:ext cx="1391283" cy="752263"/>
          </a:xfrm>
          <a:prstGeom prst="rect">
            <a:avLst/>
          </a:prstGeom>
        </p:spPr>
      </p:pic>
      <p:pic>
        <p:nvPicPr>
          <p:cNvPr id="12" name="Bild 6" descr="ziele_berg.jpg">
            <a:extLst>
              <a:ext uri="{FF2B5EF4-FFF2-40B4-BE49-F238E27FC236}">
                <a16:creationId xmlns:a16="http://schemas.microsoft.com/office/drawing/2014/main" id="{3BDCB0F3-F537-B645-AF1F-51755B9E1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36" y="1077522"/>
            <a:ext cx="6051757" cy="45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2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29951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FC48D327-6A92-DF46-9E07-22CA3A1C4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9421"/>
          <a:stretch/>
        </p:blipFill>
        <p:spPr>
          <a:xfrm>
            <a:off x="1121853" y="457731"/>
            <a:ext cx="9947189" cy="58617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A24E58D-0070-7E4C-87EF-447C50864872}"/>
              </a:ext>
            </a:extLst>
          </p:cNvPr>
          <p:cNvSpPr txBox="1"/>
          <p:nvPr/>
        </p:nvSpPr>
        <p:spPr>
          <a:xfrm rot="21275057">
            <a:off x="803993" y="661936"/>
            <a:ext cx="281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Neugierde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137D0B-8F38-8F4F-9C13-22BDCB8C6C10}"/>
              </a:ext>
            </a:extLst>
          </p:cNvPr>
          <p:cNvSpPr txBox="1"/>
          <p:nvPr/>
        </p:nvSpPr>
        <p:spPr>
          <a:xfrm rot="1107498">
            <a:off x="6097264" y="2154642"/>
            <a:ext cx="504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Vielfältiges Interesse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113416-0BAA-C348-9032-8C22F4D1DF67}"/>
              </a:ext>
            </a:extLst>
          </p:cNvPr>
          <p:cNvSpPr txBox="1"/>
          <p:nvPr/>
        </p:nvSpPr>
        <p:spPr>
          <a:xfrm rot="20983423">
            <a:off x="2835092" y="1099315"/>
            <a:ext cx="36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Konzentration und Ausdauer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D75431-1F3E-BF40-8084-A9F66D6C2E03}"/>
              </a:ext>
            </a:extLst>
          </p:cNvPr>
          <p:cNvSpPr txBox="1"/>
          <p:nvPr/>
        </p:nvSpPr>
        <p:spPr>
          <a:xfrm rot="428907">
            <a:off x="6120111" y="772966"/>
            <a:ext cx="527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Freude am Entdecken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3CB0ED-D4D1-B841-BCAE-39A59CB41E34}"/>
              </a:ext>
            </a:extLst>
          </p:cNvPr>
          <p:cNvSpPr/>
          <p:nvPr/>
        </p:nvSpPr>
        <p:spPr>
          <a:xfrm rot="5400000">
            <a:off x="-3184302" y="3165530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6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1325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1A64F53-DFC1-DC47-BFCF-C4B184C46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8072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Welcher Schultyp passt zu den Begabungen und Neigungen meines Kindes am besten? </a:t>
            </a:r>
          </a:p>
          <a:p>
            <a:endParaRPr lang="de-DE" dirty="0"/>
          </a:p>
        </p:txBody>
      </p:sp>
      <p:pic>
        <p:nvPicPr>
          <p:cNvPr id="17" name="Grafik 1" descr="page12image54917344">
            <a:extLst>
              <a:ext uri="{FF2B5EF4-FFF2-40B4-BE49-F238E27FC236}">
                <a16:creationId xmlns:a16="http://schemas.microsoft.com/office/drawing/2014/main" id="{41B823DD-FF3B-5D4A-918A-69D331E12A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67656"/>
            <a:ext cx="5181600" cy="3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5E139B-A436-9743-AE6D-EB705938CDCE}"/>
              </a:ext>
            </a:extLst>
          </p:cNvPr>
          <p:cNvSpPr txBox="1"/>
          <p:nvPr/>
        </p:nvSpPr>
        <p:spPr>
          <a:xfrm>
            <a:off x="6332707" y="5114008"/>
            <a:ext cx="422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Stefan Statt, Beratungslehrer Gymnasium St Anna, Augsburg</a:t>
            </a:r>
          </a:p>
        </p:txBody>
      </p:sp>
    </p:spTree>
    <p:extLst>
      <p:ext uri="{BB962C8B-B14F-4D97-AF65-F5344CB8AC3E}">
        <p14:creationId xmlns:p14="http://schemas.microsoft.com/office/powerpoint/2010/main" val="243627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65F02-48EC-854F-B0BA-B5C8BBE0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Lernbedingungen</a:t>
            </a:r>
            <a:endParaRPr lang="de-DE" dirty="0"/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3D220BBD-47FE-674D-B675-4987C3AE8D3C}"/>
              </a:ext>
            </a:extLst>
          </p:cNvPr>
          <p:cNvGrpSpPr>
            <a:grpSpLocks/>
          </p:cNvGrpSpPr>
          <p:nvPr/>
        </p:nvGrpSpPr>
        <p:grpSpPr bwMode="auto">
          <a:xfrm>
            <a:off x="1187625" y="2017714"/>
            <a:ext cx="6241876" cy="4114799"/>
            <a:chOff x="1248" y="1113"/>
            <a:chExt cx="3189" cy="2439"/>
          </a:xfrm>
        </p:grpSpPr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72C5840A-4298-4A43-9FC5-5B8B98F39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972"/>
              <a:ext cx="1776" cy="13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8565B48E-3A33-0245-8103-4DA8BD4E1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113"/>
              <a:ext cx="3189" cy="2439"/>
              <a:chOff x="1563" y="1344"/>
              <a:chExt cx="3189" cy="2439"/>
            </a:xfrm>
          </p:grpSpPr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6EF5856B-3B30-8649-AB63-9696E3064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1344"/>
                <a:ext cx="1776" cy="134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018939C3-CC3E-C942-8543-4C8A507EF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3" y="1440"/>
                <a:ext cx="3189" cy="2343"/>
                <a:chOff x="1563" y="1440"/>
                <a:chExt cx="3189" cy="2343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id="{27A8A416-53C4-A541-A6EC-25887737C4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1440"/>
                  <a:ext cx="2832" cy="2112"/>
                  <a:chOff x="1245" y="1440"/>
                  <a:chExt cx="2832" cy="2112"/>
                </a:xfrm>
              </p:grpSpPr>
              <p:sp>
                <p:nvSpPr>
                  <p:cNvPr id="16" name="Line 4">
                    <a:extLst>
                      <a:ext uri="{FF2B5EF4-FFF2-40B4-BE49-F238E27FC236}">
                        <a16:creationId xmlns:a16="http://schemas.microsoft.com/office/drawing/2014/main" id="{7ABA388E-2F7C-7B4F-B83C-66BDEDA5EF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5" y="1440"/>
                    <a:ext cx="0" cy="21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" name="Line 5">
                    <a:extLst>
                      <a:ext uri="{FF2B5EF4-FFF2-40B4-BE49-F238E27FC236}">
                        <a16:creationId xmlns:a16="http://schemas.microsoft.com/office/drawing/2014/main" id="{A7F4CC72-6E0A-1C4A-B6C1-6E8B6B8921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5" y="3552"/>
                    <a:ext cx="28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" name="Text Box 9">
                  <a:extLst>
                    <a:ext uri="{FF2B5EF4-FFF2-40B4-BE49-F238E27FC236}">
                      <a16:creationId xmlns:a16="http://schemas.microsoft.com/office/drawing/2014/main" id="{B4882D0F-9572-A041-BC48-AAFBCA9FDD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49697">
                  <a:off x="2062" y="2124"/>
                  <a:ext cx="2143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2400" b="1" dirty="0">
                      <a:solidFill>
                        <a:srgbClr val="009900"/>
                      </a:solidFill>
                    </a:rPr>
                    <a:t>Lern – und Arbeitslust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2400" b="1" dirty="0">
                      <a:solidFill>
                        <a:srgbClr val="009900"/>
                      </a:solidFill>
                    </a:rPr>
                    <a:t>„Flow“</a:t>
                  </a:r>
                </a:p>
              </p:txBody>
            </p:sp>
            <p:sp>
              <p:nvSpPr>
                <p:cNvPr id="12" name="Text Box 10">
                  <a:extLst>
                    <a:ext uri="{FF2B5EF4-FFF2-40B4-BE49-F238E27FC236}">
                      <a16:creationId xmlns:a16="http://schemas.microsoft.com/office/drawing/2014/main" id="{64069ABD-6342-9C45-9A2B-FA25FD07C9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6" y="2976"/>
                  <a:ext cx="15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Unterforderung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Langeweile</a:t>
                  </a:r>
                </a:p>
              </p:txBody>
            </p:sp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2ECA3A00-4FDE-1342-89D1-7DE8A5437A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440"/>
                  <a:ext cx="15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 dirty="0">
                      <a:solidFill>
                        <a:srgbClr val="FF0000"/>
                      </a:solidFill>
                    </a:rPr>
                    <a:t>Überforderung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 dirty="0">
                      <a:solidFill>
                        <a:srgbClr val="FF0000"/>
                      </a:solidFill>
                    </a:rPr>
                    <a:t>Resignation</a:t>
                  </a:r>
                </a:p>
              </p:txBody>
            </p:sp>
            <p:sp>
              <p:nvSpPr>
                <p:cNvPr id="14" name="Text Box 12">
                  <a:extLst>
                    <a:ext uri="{FF2B5EF4-FFF2-40B4-BE49-F238E27FC236}">
                      <a16:creationId xmlns:a16="http://schemas.microsoft.com/office/drawing/2014/main" id="{C13F7177-6A37-7146-97AC-C518377154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389218">
                  <a:off x="1007" y="2487"/>
                  <a:ext cx="13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/>
                    <a:t>Anforderungen</a:t>
                  </a:r>
                </a:p>
              </p:txBody>
            </p:sp>
            <p:sp>
              <p:nvSpPr>
                <p:cNvPr id="15" name="Text Box 13">
                  <a:extLst>
                    <a:ext uri="{FF2B5EF4-FFF2-40B4-BE49-F238E27FC236}">
                      <a16:creationId xmlns:a16="http://schemas.microsoft.com/office/drawing/2014/main" id="{1C525C14-439C-7B42-8B00-FE68F2A9D4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2" y="3552"/>
                  <a:ext cx="225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/>
                    <a:t>Fähigkeiten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1085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ACB7D974-864C-AC47-9A98-B585361A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72" y="619255"/>
            <a:ext cx="9144000" cy="109922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 zum Schuljahr am DHG </a:t>
            </a:r>
            <a:b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/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DE3D6-2B6A-AB47-A3A0-37B15DD5F0E1}"/>
              </a:ext>
            </a:extLst>
          </p:cNvPr>
          <p:cNvSpPr txBox="1"/>
          <p:nvPr/>
        </p:nvSpPr>
        <p:spPr>
          <a:xfrm>
            <a:off x="718048" y="1718482"/>
            <a:ext cx="10755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de-DE" sz="2000" dirty="0"/>
              <a:t>Informationsveranstaltung zum Übertritt:</a:t>
            </a:r>
          </a:p>
          <a:p>
            <a:pPr algn="just">
              <a:spcAft>
                <a:spcPts val="600"/>
              </a:spcAft>
            </a:pPr>
            <a:r>
              <a:rPr lang="de-DE" sz="2000" dirty="0">
                <a:solidFill>
                  <a:srgbClr val="C00000"/>
                </a:solidFill>
              </a:rPr>
              <a:t>	</a:t>
            </a:r>
            <a:r>
              <a:rPr lang="de-DE" sz="2000" b="1" dirty="0">
                <a:solidFill>
                  <a:srgbClr val="C00000"/>
                </a:solidFill>
              </a:rPr>
              <a:t>Donnerstag, 2. März 2023 ; Beginn: s. Homepage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de-DE" sz="2000" dirty="0"/>
              <a:t>Anmeldung (Abgabe der Unterlagen): </a:t>
            </a:r>
          </a:p>
          <a:p>
            <a:pPr algn="just">
              <a:spcAft>
                <a:spcPts val="600"/>
              </a:spcAft>
            </a:pPr>
            <a:r>
              <a:rPr lang="de-DE" sz="2000" dirty="0">
                <a:solidFill>
                  <a:srgbClr val="C00000"/>
                </a:solidFill>
              </a:rPr>
              <a:t>	</a:t>
            </a:r>
            <a:r>
              <a:rPr lang="de-DE" sz="2000" b="1" dirty="0">
                <a:solidFill>
                  <a:srgbClr val="C00000"/>
                </a:solidFill>
              </a:rPr>
              <a:t>Montag, 8. Mai, und Dienstag, 9. Mai 2023 </a:t>
            </a:r>
            <a:r>
              <a:rPr lang="de-DE" sz="2000" dirty="0"/>
              <a:t>(in Ausnahmefällen bis </a:t>
            </a:r>
            <a:r>
              <a:rPr lang="de-DE" sz="2000" b="1" dirty="0">
                <a:solidFill>
                  <a:srgbClr val="C00000"/>
                </a:solidFill>
              </a:rPr>
              <a:t>12. Mai</a:t>
            </a:r>
            <a:r>
              <a:rPr lang="de-DE" sz="2000" dirty="0"/>
              <a:t>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de-DE" sz="2000" dirty="0"/>
              <a:t>Probeunterricht: </a:t>
            </a:r>
          </a:p>
          <a:p>
            <a:pPr lvl="1" algn="just">
              <a:spcAft>
                <a:spcPts val="600"/>
              </a:spcAft>
            </a:pPr>
            <a:r>
              <a:rPr lang="de-DE" sz="2000" b="1" dirty="0">
                <a:solidFill>
                  <a:srgbClr val="C00000"/>
                </a:solidFill>
              </a:rPr>
              <a:t>	Dienstag,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b="1" dirty="0">
                <a:solidFill>
                  <a:srgbClr val="C00000"/>
                </a:solidFill>
              </a:rPr>
              <a:t>16. Mai – Freitag, 19. Mai 2023 (s. Homepage)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de-DE" sz="2000" dirty="0"/>
              <a:t>Informationen:</a:t>
            </a:r>
          </a:p>
          <a:p>
            <a:pPr algn="just">
              <a:spcAft>
                <a:spcPts val="600"/>
              </a:spcAft>
            </a:pPr>
            <a:r>
              <a:rPr lang="de-DE" sz="2000" b="1" dirty="0">
                <a:solidFill>
                  <a:srgbClr val="C00000"/>
                </a:solidFill>
              </a:rPr>
              <a:t>	 Reiter </a:t>
            </a:r>
            <a:r>
              <a:rPr lang="de-DE" sz="2000" b="1" i="1" dirty="0">
                <a:solidFill>
                  <a:srgbClr val="C00000"/>
                </a:solidFill>
              </a:rPr>
              <a:t>Übertritt</a:t>
            </a:r>
            <a:r>
              <a:rPr lang="de-DE" sz="2000" b="1" dirty="0">
                <a:solidFill>
                  <a:srgbClr val="C00000"/>
                </a:solidFill>
              </a:rPr>
              <a:t>  und </a:t>
            </a:r>
            <a:r>
              <a:rPr lang="de-DE" sz="2000" b="1" i="1" dirty="0">
                <a:solidFill>
                  <a:srgbClr val="C00000"/>
                </a:solidFill>
              </a:rPr>
              <a:t>Schaufenster DHG </a:t>
            </a:r>
            <a:r>
              <a:rPr lang="de-DE" sz="2000" b="1" dirty="0">
                <a:solidFill>
                  <a:srgbClr val="C00000"/>
                </a:solidFill>
              </a:rPr>
              <a:t>s. Homepage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de-DE" sz="2000" dirty="0"/>
              <a:t>Erster Schultag: </a:t>
            </a:r>
          </a:p>
          <a:p>
            <a:pPr algn="just"/>
            <a:r>
              <a:rPr lang="de-DE" sz="2000" b="1" dirty="0">
                <a:solidFill>
                  <a:srgbClr val="C00000"/>
                </a:solidFill>
              </a:rPr>
              <a:t>	Dienstag, 12. </a:t>
            </a:r>
            <a:r>
              <a:rPr lang="de-DE" sz="2000" b="1">
                <a:solidFill>
                  <a:srgbClr val="C00000"/>
                </a:solidFill>
              </a:rPr>
              <a:t>September 2023</a:t>
            </a:r>
            <a:endParaRPr lang="de-DE" sz="2000" b="1" dirty="0"/>
          </a:p>
          <a:p>
            <a:endParaRPr lang="de-DE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67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ACB7D974-864C-AC47-9A98-B585361A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654" y="499590"/>
            <a:ext cx="9144000" cy="1137466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Anmeldeunterlagen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DE3D6-2B6A-AB47-A3A0-37B15DD5F0E1}"/>
              </a:ext>
            </a:extLst>
          </p:cNvPr>
          <p:cNvSpPr txBox="1"/>
          <p:nvPr/>
        </p:nvSpPr>
        <p:spPr>
          <a:xfrm>
            <a:off x="677615" y="1865608"/>
            <a:ext cx="10561191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600" dirty="0" err="1"/>
              <a:t>Übertrittszeugnis</a:t>
            </a:r>
            <a:r>
              <a:rPr lang="de-DE" sz="3600" dirty="0"/>
              <a:t> im Original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600" dirty="0"/>
              <a:t>Geburtsurkunde, Nachweis der Masernimpfung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600" dirty="0"/>
              <a:t>2 Passbilder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600" dirty="0"/>
              <a:t>ggf. Sorgerechtsbescheid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600" dirty="0"/>
              <a:t>Ausgefüllter Anmeldebogen (</a:t>
            </a:r>
            <a:r>
              <a:rPr lang="de-DE" sz="3600" dirty="0">
                <a:solidFill>
                  <a:schemeClr val="accent1"/>
                </a:solidFill>
              </a:rPr>
              <a:t>https://</a:t>
            </a:r>
            <a:r>
              <a:rPr lang="de-DE" sz="3600" dirty="0" err="1">
                <a:solidFill>
                  <a:schemeClr val="accent1"/>
                </a:solidFill>
              </a:rPr>
              <a:t>www.dhgaic.de</a:t>
            </a:r>
            <a:r>
              <a:rPr lang="de-DE" sz="3600" dirty="0">
                <a:solidFill>
                  <a:schemeClr val="accent1"/>
                </a:solidFill>
              </a:rPr>
              <a:t>/</a:t>
            </a:r>
            <a:r>
              <a:rPr lang="de-DE" sz="36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549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ge1image10629728">
            <a:extLst>
              <a:ext uri="{FF2B5EF4-FFF2-40B4-BE49-F238E27FC236}">
                <a16:creationId xmlns:a16="http://schemas.microsoft.com/office/drawing/2014/main" id="{148340FE-6C16-F341-85E1-2BD960F68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2628" r="8556" b="-282"/>
          <a:stretch/>
        </p:blipFill>
        <p:spPr bwMode="auto">
          <a:xfrm rot="5400000">
            <a:off x="3534106" y="-186205"/>
            <a:ext cx="5025115" cy="71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ACB7D974-864C-AC47-9A98-B585361A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598792">
            <a:off x="1217799" y="2564027"/>
            <a:ext cx="9144000" cy="1729945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DE3D6-2B6A-AB47-A3A0-37B15DD5F0E1}"/>
              </a:ext>
            </a:extLst>
          </p:cNvPr>
          <p:cNvSpPr txBox="1"/>
          <p:nvPr/>
        </p:nvSpPr>
        <p:spPr>
          <a:xfrm>
            <a:off x="744118" y="2026509"/>
            <a:ext cx="551754" cy="837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de-DE" sz="3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E9F8568-2219-3342-BFB0-3B0CF3BA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406D66-8EEC-F642-B489-150CC81A2A34}"/>
              </a:ext>
            </a:extLst>
          </p:cNvPr>
          <p:cNvSpPr txBox="1"/>
          <p:nvPr/>
        </p:nvSpPr>
        <p:spPr>
          <a:xfrm rot="5400000">
            <a:off x="11984474" y="-123392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501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320" y="451851"/>
            <a:ext cx="11213204" cy="1547429"/>
          </a:xfrm>
        </p:spPr>
        <p:txBody>
          <a:bodyPr lIns="720000" tIns="720000" rIns="360000" bIns="360000" anchor="t">
            <a:noAutofit/>
          </a:bodyPr>
          <a:lstStyle/>
          <a:p>
            <a:pPr algn="l"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bietet das Gymnasium ?</a:t>
            </a: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22638"/>
              </p:ext>
            </p:extLst>
          </p:nvPr>
        </p:nvGraphicFramePr>
        <p:xfrm>
          <a:off x="1" y="6416341"/>
          <a:ext cx="12191998" cy="51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65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272373" y="1999280"/>
            <a:ext cx="11090101" cy="3983231"/>
          </a:xfrm>
          <a:prstGeom prst="rect">
            <a:avLst/>
          </a:prstGeom>
        </p:spPr>
        <p:txBody>
          <a:bodyPr vert="horz" lIns="720000" tIns="180000" rIns="36000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Vermittlung einer 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vertieften theoretischen Allgemeinbildung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Vorbereitung auf ein 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Hochschulstudium</a:t>
            </a: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oder</a:t>
            </a:r>
            <a:b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auf eine anspruchsvolle Berufsausbildung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Berufsorientierung</a:t>
            </a: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ab 9. Klasse 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Freie Entfaltung </a:t>
            </a: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der Persönlichkeit</a:t>
            </a:r>
            <a:b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de-DE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endParaRPr lang="de-DE" sz="3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1534" y="215901"/>
            <a:ext cx="9502701" cy="1496358"/>
          </a:xfrm>
        </p:spPr>
        <p:txBody>
          <a:bodyPr lIns="720000" tIns="720000" rIns="360000" bIns="360000" anchor="t">
            <a:noAutofit/>
          </a:bodyPr>
          <a:lstStyle/>
          <a:p>
            <a:pPr algn="l"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Ankommen am Gymnasium</a:t>
            </a: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" y="6416341"/>
          <a:ext cx="12191998" cy="51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65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262629" y="1712259"/>
            <a:ext cx="11095766" cy="2027971"/>
          </a:xfrm>
          <a:prstGeom prst="rect">
            <a:avLst/>
          </a:prstGeom>
        </p:spPr>
        <p:txBody>
          <a:bodyPr vert="horz" lIns="720000" tIns="180000" rIns="36000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Behutsame Eingewöhnung </a:t>
            </a:r>
            <a:r>
              <a:rPr lang="de-DE" altLang="de-DE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 der fünften Klasse</a:t>
            </a:r>
            <a:endParaRPr lang="de-DE" altLang="de-DE" sz="3200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Rücksichtnahme auf die 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pandemiebedingten Lücken: „</a:t>
            </a:r>
            <a:r>
              <a:rPr lang="de-DE" altLang="de-DE" sz="3200" b="1" dirty="0" err="1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Übertrittsbrücke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b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de-DE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endParaRPr lang="de-DE" sz="3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2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320" y="451851"/>
            <a:ext cx="4797085" cy="1547429"/>
          </a:xfrm>
        </p:spPr>
        <p:txBody>
          <a:bodyPr lIns="720000" tIns="720000" rIns="360000" bIns="360000" anchor="t">
            <a:noAutofit/>
          </a:bodyPr>
          <a:lstStyle/>
          <a:p>
            <a:pPr algn="l"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G9</a:t>
            </a:r>
            <a:br>
              <a:rPr lang="de-DE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13420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516320" y="1999280"/>
            <a:ext cx="10846155" cy="4104958"/>
          </a:xfrm>
          <a:prstGeom prst="rect">
            <a:avLst/>
          </a:prstGeom>
        </p:spPr>
        <p:txBody>
          <a:bodyPr vert="horz" lIns="720000" tIns="180000" rIns="36000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 Schuljahre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mehr vertieftes Lernen, Zeit und Individualität</a:t>
            </a: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kaum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Nachmittagsunterricht</a:t>
            </a:r>
            <a:r>
              <a:rPr lang="de-DE" altLang="de-DE" sz="32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 der Unterstufe</a:t>
            </a:r>
            <a:endParaRPr lang="de-DE" altLang="de-DE" sz="32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indent="-457200"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Möglichkeit der </a:t>
            </a:r>
            <a:r>
              <a:rPr lang="de-DE" altLang="de-DE" sz="32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Verkürzung auf 8 Schuljahre</a:t>
            </a:r>
            <a:br>
              <a:rPr lang="de-DE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endParaRPr lang="de-DE" sz="3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2C33062-EA76-6442-BA68-F952AB736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35446"/>
              </p:ext>
            </p:extLst>
          </p:nvPr>
        </p:nvGraphicFramePr>
        <p:xfrm>
          <a:off x="1215957" y="1405816"/>
          <a:ext cx="9213145" cy="462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65">
                  <a:extLst>
                    <a:ext uri="{9D8B030D-6E8A-4147-A177-3AD203B41FA5}">
                      <a16:colId xmlns:a16="http://schemas.microsoft.com/office/drawing/2014/main" val="3818317908"/>
                    </a:ext>
                  </a:extLst>
                </a:gridCol>
                <a:gridCol w="1139549">
                  <a:extLst>
                    <a:ext uri="{9D8B030D-6E8A-4147-A177-3AD203B41FA5}">
                      <a16:colId xmlns:a16="http://schemas.microsoft.com/office/drawing/2014/main" val="131021698"/>
                    </a:ext>
                  </a:extLst>
                </a:gridCol>
                <a:gridCol w="1740182">
                  <a:extLst>
                    <a:ext uri="{9D8B030D-6E8A-4147-A177-3AD203B41FA5}">
                      <a16:colId xmlns:a16="http://schemas.microsoft.com/office/drawing/2014/main" val="2566590977"/>
                    </a:ext>
                  </a:extLst>
                </a:gridCol>
                <a:gridCol w="1497877">
                  <a:extLst>
                    <a:ext uri="{9D8B030D-6E8A-4147-A177-3AD203B41FA5}">
                      <a16:colId xmlns:a16="http://schemas.microsoft.com/office/drawing/2014/main" val="4286056562"/>
                    </a:ext>
                  </a:extLst>
                </a:gridCol>
                <a:gridCol w="1497877">
                  <a:extLst>
                    <a:ext uri="{9D8B030D-6E8A-4147-A177-3AD203B41FA5}">
                      <a16:colId xmlns:a16="http://schemas.microsoft.com/office/drawing/2014/main" val="2025108860"/>
                    </a:ext>
                  </a:extLst>
                </a:gridCol>
                <a:gridCol w="1622541">
                  <a:extLst>
                    <a:ext uri="{9D8B030D-6E8A-4147-A177-3AD203B41FA5}">
                      <a16:colId xmlns:a16="http://schemas.microsoft.com/office/drawing/2014/main" val="3707863006"/>
                    </a:ext>
                  </a:extLst>
                </a:gridCol>
                <a:gridCol w="1337054">
                  <a:extLst>
                    <a:ext uri="{9D8B030D-6E8A-4147-A177-3AD203B41FA5}">
                      <a16:colId xmlns:a16="http://schemas.microsoft.com/office/drawing/2014/main" val="2730893269"/>
                    </a:ext>
                  </a:extLst>
                </a:gridCol>
              </a:tblGrid>
              <a:tr h="1049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sprachlich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(SG)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naturwissen-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schaftlich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technologisch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humanistisch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(HG)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wirtschafts-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wissen-</a:t>
                      </a:r>
                    </a:p>
                    <a:p>
                      <a:pPr algn="ctr"/>
                      <a:r>
                        <a:rPr lang="de-DE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schaftlich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(WWG)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sozial-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wissenschaftlich 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(SWG)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musisch 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MuG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24159"/>
                  </a:ext>
                </a:extLst>
              </a:tr>
              <a:tr h="177677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drei Fremd-sprachen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Chemie, Physik, </a:t>
                      </a: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– E – </a:t>
                      </a: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Altgriechisch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– L – </a:t>
                      </a: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Altgriechisch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 / Recht, Wirtschafts-informatik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Sozialkunde bzw. Politik und Gesellschaft, sozialpraktische Grundausbildung 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Kunst und Musik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29706"/>
                  </a:ext>
                </a:extLst>
              </a:tr>
              <a:tr h="37384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 der Ausbildungsrichtung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16553"/>
                  </a:ext>
                </a:extLst>
              </a:tr>
              <a:tr h="37384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Fremdsprache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27208"/>
                  </a:ext>
                </a:extLst>
              </a:tr>
              <a:tr h="104991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Fremdsprache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Musik als Kernfach:</a:t>
                      </a: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95707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A02FEB2F-6A52-D54D-8702-AAFF3125DDA4}"/>
              </a:ext>
            </a:extLst>
          </p:cNvPr>
          <p:cNvSpPr txBox="1"/>
          <p:nvPr/>
        </p:nvSpPr>
        <p:spPr>
          <a:xfrm>
            <a:off x="3980093" y="543885"/>
            <a:ext cx="366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Gymnasialtypen</a:t>
            </a:r>
            <a:r>
              <a:rPr lang="de-DE" sz="3600" dirty="0">
                <a:solidFill>
                  <a:schemeClr val="accent1"/>
                </a:solidFill>
              </a:rPr>
              <a:t>  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8573C67-6280-4C57-99BA-3B595C220CB7}"/>
              </a:ext>
            </a:extLst>
          </p:cNvPr>
          <p:cNvSpPr txBox="1">
            <a:spLocks/>
          </p:cNvSpPr>
          <p:nvPr/>
        </p:nvSpPr>
        <p:spPr>
          <a:xfrm>
            <a:off x="2628763" y="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FF0000"/>
                </a:solidFill>
                <a:highlight>
                  <a:srgbClr val="C0C0C0"/>
                </a:highlight>
              </a:rPr>
              <a:t>SG(E)</a:t>
            </a:r>
            <a:r>
              <a:rPr lang="de-DE" b="1" dirty="0">
                <a:solidFill>
                  <a:srgbClr val="0033CC"/>
                </a:solidFill>
              </a:rPr>
              <a:t> </a:t>
            </a:r>
            <a:r>
              <a:rPr lang="de-DE" b="1" dirty="0"/>
              <a:t>  -   </a:t>
            </a:r>
            <a:r>
              <a:rPr lang="de-DE" b="1" dirty="0">
                <a:solidFill>
                  <a:schemeClr val="bg1"/>
                </a:solidFill>
                <a:highlight>
                  <a:srgbClr val="0000FF"/>
                </a:highlight>
              </a:rPr>
              <a:t>NTG</a:t>
            </a:r>
            <a:endParaRPr lang="de-DE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B88FB8C-1227-448E-9605-5F95246878F2}"/>
              </a:ext>
            </a:extLst>
          </p:cNvPr>
          <p:cNvSpPr/>
          <p:nvPr/>
        </p:nvSpPr>
        <p:spPr>
          <a:xfrm>
            <a:off x="1431235" y="1007839"/>
            <a:ext cx="1486908" cy="11793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13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bis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09B448E-D334-49AC-9879-967EC107ADB1}"/>
              </a:ext>
            </a:extLst>
          </p:cNvPr>
          <p:cNvSpPr/>
          <p:nvPr/>
        </p:nvSpPr>
        <p:spPr>
          <a:xfrm>
            <a:off x="1431235" y="2367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A67DF6B-461B-4628-B504-2B1B4FF0BB88}"/>
              </a:ext>
            </a:extLst>
          </p:cNvPr>
          <p:cNvSpPr/>
          <p:nvPr/>
        </p:nvSpPr>
        <p:spPr>
          <a:xfrm>
            <a:off x="1431235" y="3051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9/ 10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1CAE98-D625-46CE-9ABB-D1DF3E238461}"/>
              </a:ext>
            </a:extLst>
          </p:cNvPr>
          <p:cNvSpPr/>
          <p:nvPr/>
        </p:nvSpPr>
        <p:spPr>
          <a:xfrm>
            <a:off x="1431235" y="3735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B67C7D8-75F3-42C9-9E3B-D463C9952795}"/>
              </a:ext>
            </a:extLst>
          </p:cNvPr>
          <p:cNvSpPr/>
          <p:nvPr/>
        </p:nvSpPr>
        <p:spPr>
          <a:xfrm>
            <a:off x="1431235" y="4419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3A7D081-8F0E-4A0F-ACC9-F48008A5AD52}"/>
              </a:ext>
            </a:extLst>
          </p:cNvPr>
          <p:cNvSpPr/>
          <p:nvPr/>
        </p:nvSpPr>
        <p:spPr>
          <a:xfrm>
            <a:off x="1431235" y="5103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D633746-F34D-4E60-94CA-73D3111E3C78}"/>
              </a:ext>
            </a:extLst>
          </p:cNvPr>
          <p:cNvSpPr/>
          <p:nvPr/>
        </p:nvSpPr>
        <p:spPr>
          <a:xfrm>
            <a:off x="1431235" y="5787087"/>
            <a:ext cx="14869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08EB928-BA47-4B66-8207-EFD62B2CE375}"/>
              </a:ext>
            </a:extLst>
          </p:cNvPr>
          <p:cNvSpPr/>
          <p:nvPr/>
        </p:nvSpPr>
        <p:spPr>
          <a:xfrm>
            <a:off x="3134087" y="5787087"/>
            <a:ext cx="7920000" cy="504000"/>
          </a:xfrm>
          <a:prstGeom prst="roundRec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Englisch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1ABF18C-3140-4BEB-B372-098B7AB811E6}"/>
              </a:ext>
            </a:extLst>
          </p:cNvPr>
          <p:cNvSpPr/>
          <p:nvPr/>
        </p:nvSpPr>
        <p:spPr>
          <a:xfrm>
            <a:off x="3134087" y="5103143"/>
            <a:ext cx="3870000" cy="504000"/>
          </a:xfrm>
          <a:prstGeom prst="roundRec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FS (Latein)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2808667-20B1-422E-AFCE-4FE65053BCD6}"/>
              </a:ext>
            </a:extLst>
          </p:cNvPr>
          <p:cNvSpPr/>
          <p:nvPr/>
        </p:nvSpPr>
        <p:spPr>
          <a:xfrm>
            <a:off x="7184087" y="5103087"/>
            <a:ext cx="3870000" cy="504000"/>
          </a:xfrm>
          <a:prstGeom prst="roundRec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FS (Französisch)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17B631A-45DF-4BDE-8417-7A64C7A7D5FF}"/>
              </a:ext>
            </a:extLst>
          </p:cNvPr>
          <p:cNvSpPr/>
          <p:nvPr/>
        </p:nvSpPr>
        <p:spPr>
          <a:xfrm>
            <a:off x="3134087" y="4419087"/>
            <a:ext cx="3870000" cy="504000"/>
          </a:xfrm>
          <a:prstGeom prst="roundRec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5C3CE80D-F8AC-45F0-BC54-8A73C2C0E126}"/>
              </a:ext>
            </a:extLst>
          </p:cNvPr>
          <p:cNvSpPr/>
          <p:nvPr/>
        </p:nvSpPr>
        <p:spPr>
          <a:xfrm>
            <a:off x="7184087" y="4419087"/>
            <a:ext cx="3870000" cy="504000"/>
          </a:xfrm>
          <a:prstGeom prst="roundRec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53A480F1-7724-405F-A9C6-B06608D17052}"/>
              </a:ext>
            </a:extLst>
          </p:cNvPr>
          <p:cNvSpPr/>
          <p:nvPr/>
        </p:nvSpPr>
        <p:spPr>
          <a:xfrm>
            <a:off x="3134087" y="3735143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FS (</a:t>
            </a:r>
            <a:r>
              <a:rPr lang="de-DE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5BDD96E-B9C6-4567-ADDC-AEE41A74A8F2}"/>
              </a:ext>
            </a:extLst>
          </p:cNvPr>
          <p:cNvSpPr/>
          <p:nvPr/>
        </p:nvSpPr>
        <p:spPr>
          <a:xfrm>
            <a:off x="3134087" y="3051087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8A94D2D-76CA-42DA-99B0-8D6E4B1B12EB}"/>
              </a:ext>
            </a:extLst>
          </p:cNvPr>
          <p:cNvSpPr/>
          <p:nvPr/>
        </p:nvSpPr>
        <p:spPr>
          <a:xfrm>
            <a:off x="3134087" y="2367087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eventuell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7737EE1-DA2B-4C63-96E3-5307DB25C240}"/>
              </a:ext>
            </a:extLst>
          </p:cNvPr>
          <p:cNvSpPr/>
          <p:nvPr/>
        </p:nvSpPr>
        <p:spPr>
          <a:xfrm>
            <a:off x="9110087" y="2367143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Spanisch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EC8F8ECF-A49A-4927-9C90-5148F060CC8B}"/>
              </a:ext>
            </a:extLst>
          </p:cNvPr>
          <p:cNvSpPr/>
          <p:nvPr/>
        </p:nvSpPr>
        <p:spPr>
          <a:xfrm>
            <a:off x="9110087" y="3051087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D6B2AAA4-5F5A-49AB-BB65-2E62A4DE8D1B}"/>
              </a:ext>
            </a:extLst>
          </p:cNvPr>
          <p:cNvSpPr/>
          <p:nvPr/>
        </p:nvSpPr>
        <p:spPr>
          <a:xfrm>
            <a:off x="9110087" y="3735087"/>
            <a:ext cx="1944000" cy="50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FS (</a:t>
            </a:r>
            <a:r>
              <a:rPr lang="de-DE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D35BD353-2301-4441-B2B5-1D113CF65E95}"/>
              </a:ext>
            </a:extLst>
          </p:cNvPr>
          <p:cNvSpPr/>
          <p:nvPr/>
        </p:nvSpPr>
        <p:spPr>
          <a:xfrm>
            <a:off x="5168087" y="3735087"/>
            <a:ext cx="3852000" cy="50400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Chemie</a:t>
            </a:r>
            <a:r>
              <a:rPr lang="de-DE" sz="3200" b="1">
                <a:solidFill>
                  <a:schemeClr val="tx1">
                    <a:lumMod val="95000"/>
                    <a:lumOff val="5000"/>
                  </a:schemeClr>
                </a:solidFill>
              </a:rPr>
              <a:t>/ Physik</a:t>
            </a:r>
            <a:endParaRPr lang="de-DE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48A1909-92C8-49DA-8774-A2868D752FF8}"/>
              </a:ext>
            </a:extLst>
          </p:cNvPr>
          <p:cNvSpPr/>
          <p:nvPr/>
        </p:nvSpPr>
        <p:spPr>
          <a:xfrm>
            <a:off x="5168087" y="3051143"/>
            <a:ext cx="3852000" cy="50400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Informatik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5668EB8-918E-4295-B716-4C943C0F453E}"/>
              </a:ext>
            </a:extLst>
          </p:cNvPr>
          <p:cNvSpPr/>
          <p:nvPr/>
        </p:nvSpPr>
        <p:spPr>
          <a:xfrm>
            <a:off x="5168087" y="2367143"/>
            <a:ext cx="3852000" cy="50400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spätbeginnende FS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1393734D-6164-4058-971C-92F4B0AD1DBB}"/>
              </a:ext>
            </a:extLst>
          </p:cNvPr>
          <p:cNvSpPr/>
          <p:nvPr/>
        </p:nvSpPr>
        <p:spPr>
          <a:xfrm>
            <a:off x="3134087" y="1007839"/>
            <a:ext cx="7920000" cy="117924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Qualifikationsphase</a:t>
            </a:r>
            <a:endParaRPr lang="de-DE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7545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61866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8933A93-6FCB-974E-8CD2-309005E5FBFB}"/>
              </a:ext>
            </a:extLst>
          </p:cNvPr>
          <p:cNvSpPr txBox="1"/>
          <p:nvPr/>
        </p:nvSpPr>
        <p:spPr>
          <a:xfrm>
            <a:off x="691980" y="579234"/>
            <a:ext cx="467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Aufnahmeverfahren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62E598-B0E0-F142-9BB0-4DD8B00F82B7}"/>
              </a:ext>
            </a:extLst>
          </p:cNvPr>
          <p:cNvSpPr txBox="1"/>
          <p:nvPr/>
        </p:nvSpPr>
        <p:spPr>
          <a:xfrm>
            <a:off x="4365528" y="2645967"/>
            <a:ext cx="2323071" cy="830997"/>
          </a:xfrm>
          <a:prstGeom prst="rect">
            <a:avLst/>
          </a:prstGeom>
          <a:solidFill>
            <a:schemeClr val="accent4"/>
          </a:solidFill>
          <a:ln cap="rnd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bestanden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(mind. 3 und 4)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0AE1F4E-7D71-834F-A387-7360C25ACCE0}"/>
              </a:ext>
            </a:extLst>
          </p:cNvPr>
          <p:cNvSpPr txBox="1"/>
          <p:nvPr/>
        </p:nvSpPr>
        <p:spPr>
          <a:xfrm>
            <a:off x="1329316" y="2670413"/>
            <a:ext cx="2323071" cy="738664"/>
          </a:xfrm>
          <a:prstGeom prst="rect">
            <a:avLst/>
          </a:prstGeom>
          <a:solidFill>
            <a:schemeClr val="accent4"/>
          </a:solidFill>
          <a:ln cap="rnd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geeignet</a:t>
            </a:r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C96D13-F7D7-7D45-A8ED-CFAD3BAAE772}"/>
              </a:ext>
            </a:extLst>
          </p:cNvPr>
          <p:cNvSpPr txBox="1"/>
          <p:nvPr/>
        </p:nvSpPr>
        <p:spPr>
          <a:xfrm>
            <a:off x="7339299" y="2652736"/>
            <a:ext cx="2937022" cy="830997"/>
          </a:xfrm>
          <a:prstGeom prst="rect">
            <a:avLst/>
          </a:prstGeom>
          <a:solidFill>
            <a:schemeClr val="accent4"/>
          </a:solidFill>
          <a:ln cap="rnd">
            <a:solidFill>
              <a:srgbClr val="FF0000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Antrag der Eltern    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(bei 4 und 4)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E62743-FAB6-2E4E-8A4A-D4B98B15896F}"/>
              </a:ext>
            </a:extLst>
          </p:cNvPr>
          <p:cNvSpPr txBox="1"/>
          <p:nvPr/>
        </p:nvSpPr>
        <p:spPr>
          <a:xfrm>
            <a:off x="5840698" y="4121034"/>
            <a:ext cx="3215945" cy="400110"/>
          </a:xfrm>
          <a:prstGeom prst="rect">
            <a:avLst/>
          </a:prstGeom>
          <a:solidFill>
            <a:srgbClr val="92D050"/>
          </a:solidFill>
          <a:ln cap="rnd">
            <a:solidFill>
              <a:srgbClr val="FF0000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Probeunterricht (M und D)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B6DFD10-4445-D64D-B684-3E26B9D41BFB}"/>
              </a:ext>
            </a:extLst>
          </p:cNvPr>
          <p:cNvSpPr txBox="1"/>
          <p:nvPr/>
        </p:nvSpPr>
        <p:spPr>
          <a:xfrm>
            <a:off x="6560425" y="5102768"/>
            <a:ext cx="1505540" cy="646331"/>
          </a:xfrm>
          <a:prstGeom prst="rect">
            <a:avLst/>
          </a:prstGeom>
          <a:solidFill>
            <a:schemeClr val="accent2"/>
          </a:solidFill>
          <a:ln cap="rnd">
            <a:solidFill>
              <a:srgbClr val="FF0000"/>
            </a:solidFill>
            <a:beve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2, 66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D, HSU)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3270628-CCFB-4A47-A465-B3987C798B18}"/>
              </a:ext>
            </a:extLst>
          </p:cNvPr>
          <p:cNvSpPr txBox="1"/>
          <p:nvPr/>
        </p:nvSpPr>
        <p:spPr>
          <a:xfrm>
            <a:off x="2984758" y="5877468"/>
            <a:ext cx="4410246" cy="3693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Voraussetzung: 30. 09. 2023 &lt; 12 Jahre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BC99441-E707-B34D-98FE-10B0E4F45B7E}"/>
              </a:ext>
            </a:extLst>
          </p:cNvPr>
          <p:cNvSpPr txBox="1"/>
          <p:nvPr/>
        </p:nvSpPr>
        <p:spPr>
          <a:xfrm>
            <a:off x="1929934" y="1307361"/>
            <a:ext cx="771061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5. Klasse am Gymnasium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E280F7-4184-C442-AD70-540FE0AF66ED}"/>
              </a:ext>
            </a:extLst>
          </p:cNvPr>
          <p:cNvSpPr txBox="1"/>
          <p:nvPr/>
        </p:nvSpPr>
        <p:spPr>
          <a:xfrm>
            <a:off x="1656038" y="5045734"/>
            <a:ext cx="1505540" cy="646331"/>
          </a:xfrm>
          <a:prstGeom prst="rect">
            <a:avLst/>
          </a:prstGeom>
          <a:solidFill>
            <a:srgbClr val="FFC000"/>
          </a:solidFill>
          <a:ln cap="rnd">
            <a:solidFill>
              <a:srgbClr val="FF0000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2, 33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(M, D, HSU) </a:t>
            </a:r>
          </a:p>
        </p:txBody>
      </p:sp>
      <p:sp>
        <p:nvSpPr>
          <p:cNvPr id="21" name="Pfeil nach oben 20">
            <a:extLst>
              <a:ext uri="{FF2B5EF4-FFF2-40B4-BE49-F238E27FC236}">
                <a16:creationId xmlns:a16="http://schemas.microsoft.com/office/drawing/2014/main" id="{78768377-7DD3-E34E-BBB8-CF2D14FC209B}"/>
              </a:ext>
            </a:extLst>
          </p:cNvPr>
          <p:cNvSpPr/>
          <p:nvPr/>
        </p:nvSpPr>
        <p:spPr>
          <a:xfrm>
            <a:off x="2211219" y="3696693"/>
            <a:ext cx="432487" cy="797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oben 21">
            <a:extLst>
              <a:ext uri="{FF2B5EF4-FFF2-40B4-BE49-F238E27FC236}">
                <a16:creationId xmlns:a16="http://schemas.microsoft.com/office/drawing/2014/main" id="{F7253F0B-9ECC-AA46-A0A4-A73199596644}"/>
              </a:ext>
            </a:extLst>
          </p:cNvPr>
          <p:cNvSpPr/>
          <p:nvPr/>
        </p:nvSpPr>
        <p:spPr>
          <a:xfrm>
            <a:off x="2211219" y="2070955"/>
            <a:ext cx="432487" cy="430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oben 23">
            <a:extLst>
              <a:ext uri="{FF2B5EF4-FFF2-40B4-BE49-F238E27FC236}">
                <a16:creationId xmlns:a16="http://schemas.microsoft.com/office/drawing/2014/main" id="{D525BB09-5FE8-A44F-BE62-73022AB5B547}"/>
              </a:ext>
            </a:extLst>
          </p:cNvPr>
          <p:cNvSpPr/>
          <p:nvPr/>
        </p:nvSpPr>
        <p:spPr>
          <a:xfrm>
            <a:off x="5322380" y="2139366"/>
            <a:ext cx="432487" cy="412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oben 24">
            <a:extLst>
              <a:ext uri="{FF2B5EF4-FFF2-40B4-BE49-F238E27FC236}">
                <a16:creationId xmlns:a16="http://schemas.microsoft.com/office/drawing/2014/main" id="{56C4E61C-1AF2-3447-A4C1-9CFF8B129792}"/>
              </a:ext>
            </a:extLst>
          </p:cNvPr>
          <p:cNvSpPr/>
          <p:nvPr/>
        </p:nvSpPr>
        <p:spPr>
          <a:xfrm>
            <a:off x="8626780" y="2150604"/>
            <a:ext cx="432487" cy="412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oben 25">
            <a:extLst>
              <a:ext uri="{FF2B5EF4-FFF2-40B4-BE49-F238E27FC236}">
                <a16:creationId xmlns:a16="http://schemas.microsoft.com/office/drawing/2014/main" id="{27AC5A00-6F1C-F045-B68D-F41CA3F8C158}"/>
              </a:ext>
            </a:extLst>
          </p:cNvPr>
          <p:cNvSpPr/>
          <p:nvPr/>
        </p:nvSpPr>
        <p:spPr>
          <a:xfrm>
            <a:off x="7137465" y="4562272"/>
            <a:ext cx="432487" cy="412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26">
            <a:extLst>
              <a:ext uri="{FF2B5EF4-FFF2-40B4-BE49-F238E27FC236}">
                <a16:creationId xmlns:a16="http://schemas.microsoft.com/office/drawing/2014/main" id="{6FD314E8-394A-BF4B-9342-FC1FC348DB9F}"/>
              </a:ext>
            </a:extLst>
          </p:cNvPr>
          <p:cNvSpPr/>
          <p:nvPr/>
        </p:nvSpPr>
        <p:spPr>
          <a:xfrm>
            <a:off x="6127938" y="3586017"/>
            <a:ext cx="432487" cy="412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oben 27">
            <a:extLst>
              <a:ext uri="{FF2B5EF4-FFF2-40B4-BE49-F238E27FC236}">
                <a16:creationId xmlns:a16="http://schemas.microsoft.com/office/drawing/2014/main" id="{4D186241-B52A-914A-A31A-B08CDA35B9D3}"/>
              </a:ext>
            </a:extLst>
          </p:cNvPr>
          <p:cNvSpPr/>
          <p:nvPr/>
        </p:nvSpPr>
        <p:spPr>
          <a:xfrm>
            <a:off x="8406232" y="3565915"/>
            <a:ext cx="432487" cy="412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4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320" y="451851"/>
            <a:ext cx="11213204" cy="1547429"/>
          </a:xfrm>
        </p:spPr>
        <p:txBody>
          <a:bodyPr lIns="720000" tIns="720000" rIns="360000" bIns="360000" anchor="t">
            <a:noAutofit/>
          </a:bodyPr>
          <a:lstStyle/>
          <a:p>
            <a:pPr algn="l">
              <a:lnSpc>
                <a:spcPct val="98000"/>
              </a:lnSpc>
              <a:spcAft>
                <a:spcPts val="1200"/>
              </a:spcAft>
              <a:buSzPct val="100000"/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Mögliche Abschlüsse am Gymnasium</a:t>
            </a:r>
            <a:br>
              <a:rPr lang="de-DE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48939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68603"/>
            <a:ext cx="12192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5400000">
            <a:off x="8518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-3184301" y="3184301"/>
            <a:ext cx="6858000" cy="489397"/>
          </a:xfrm>
          <a:prstGeom prst="rect">
            <a:avLst/>
          </a:prstGeom>
          <a:solidFill>
            <a:srgbClr val="92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50486"/>
              </p:ext>
            </p:extLst>
          </p:nvPr>
        </p:nvGraphicFramePr>
        <p:xfrm>
          <a:off x="1" y="6416341"/>
          <a:ext cx="12191998" cy="5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5" marR="91445" marT="45643" marB="456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691977" y="1999280"/>
            <a:ext cx="10670497" cy="3845466"/>
          </a:xfrm>
          <a:prstGeom prst="rect">
            <a:avLst/>
          </a:prstGeom>
        </p:spPr>
        <p:txBody>
          <a:bodyPr vert="horz" lIns="720000" tIns="180000" rIns="36000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8000"/>
              </a:lnSpc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endParaRPr lang="de-DE" sz="3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A0AE90D-7217-194D-81CA-B346508DB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21" y="1922703"/>
            <a:ext cx="6901145" cy="3744416"/>
          </a:xfrm>
          <a:prstGeom prst="rect">
            <a:avLst/>
          </a:prstGeom>
        </p:spPr>
      </p:pic>
      <p:pic>
        <p:nvPicPr>
          <p:cNvPr id="14" name="Grafik 1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F64BC2D-A485-BB4E-884D-6936DB10A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60" y="1922703"/>
            <a:ext cx="690114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4.3|2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6.5|22.1|16.3|9.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Macintosh PowerPoint</Application>
  <PresentationFormat>Breitbild</PresentationFormat>
  <Paragraphs>550</Paragraphs>
  <Slides>25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</vt:lpstr>
      <vt:lpstr>Das bayerische Gymnasium   </vt:lpstr>
      <vt:lpstr>  </vt:lpstr>
      <vt:lpstr>Was bietet das Gymnasium ?  </vt:lpstr>
      <vt:lpstr>Ankommen am Gymnasium  </vt:lpstr>
      <vt:lpstr>Das G9  </vt:lpstr>
      <vt:lpstr>PowerPoint-Präsentation</vt:lpstr>
      <vt:lpstr>PowerPoint-Präsentation</vt:lpstr>
      <vt:lpstr>PowerPoint-Präsentation</vt:lpstr>
      <vt:lpstr>Mögliche Abschlüsse am Gymnasium </vt:lpstr>
      <vt:lpstr>Stundentafel 5. Klasse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Optimale Lernbedingungen</vt:lpstr>
      <vt:lpstr>Termine zum Schuljahr am DHG  2023 / 2024</vt:lpstr>
      <vt:lpstr>Anmeldeunterlagen</vt:lpstr>
      <vt:lpstr>Vielen Dank für Ihre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100</cp:revision>
  <dcterms:created xsi:type="dcterms:W3CDTF">2020-09-28T20:23:32Z</dcterms:created>
  <dcterms:modified xsi:type="dcterms:W3CDTF">2022-11-21T15:51:06Z</dcterms:modified>
</cp:coreProperties>
</file>